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2" r:id="rId2"/>
    <p:sldId id="261" r:id="rId3"/>
    <p:sldId id="263" r:id="rId4"/>
  </p:sldIdLst>
  <p:sldSz cx="9906000" cy="6858000" type="A4"/>
  <p:notesSz cx="10234613" cy="7099300"/>
  <p:defaultTextStyle>
    <a:defPPr>
      <a:defRPr lang="hr-HR"/>
    </a:defPPr>
    <a:lvl1pPr algn="l" rtl="0" fontAlgn="base"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7">
          <p15:clr>
            <a:srgbClr val="A4A3A4"/>
          </p15:clr>
        </p15:guide>
        <p15:guide id="2" pos="32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643B"/>
    <a:srgbClr val="E65E34"/>
    <a:srgbClr val="E04243"/>
    <a:srgbClr val="E66238"/>
    <a:srgbClr val="F0856B"/>
    <a:srgbClr val="FFFECD"/>
    <a:srgbClr val="D1CC00"/>
    <a:srgbClr val="AD474E"/>
    <a:srgbClr val="467197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vijetli stil 3 - Isticanj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00" autoAdjust="0"/>
    <p:restoredTop sz="94558" autoAdjust="0"/>
  </p:normalViewPr>
  <p:slideViewPr>
    <p:cSldViewPr>
      <p:cViewPr>
        <p:scale>
          <a:sx n="120" d="100"/>
          <a:sy n="120" d="100"/>
        </p:scale>
        <p:origin x="-1248" y="5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1840" y="56"/>
      </p:cViewPr>
      <p:guideLst>
        <p:guide orient="horz" pos="2237"/>
        <p:guide pos="3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67379A9-7889-420E-AD6A-250DB4B6946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333330" y="6501978"/>
            <a:ext cx="4435475" cy="355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buNone/>
            </a:pPr>
            <a:fld id="{1A5EC5D0-E170-4927-9EC6-532D19384A4A}" type="slidenum">
              <a:rPr lang="en-GB" smtClean="0"/>
              <a:pPr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399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65" tIns="47133" rIns="94265" bIns="47133" numCol="1" anchor="t" anchorCtr="0" compatLnSpc="1">
            <a:prstTxWarp prst="textNoShape">
              <a:avLst/>
            </a:prstTxWarp>
          </a:bodyPr>
          <a:lstStyle>
            <a:lvl1pPr defTabSz="942975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65" tIns="47133" rIns="94265" bIns="47133" numCol="1" anchor="t" anchorCtr="0" compatLnSpc="1">
            <a:prstTxWarp prst="textNoShape">
              <a:avLst/>
            </a:prstTxWarp>
          </a:bodyPr>
          <a:lstStyle>
            <a:lvl1pPr algn="r" defTabSz="942975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02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97225" y="533400"/>
            <a:ext cx="3843338" cy="2660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02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1850"/>
            <a:ext cx="8186737" cy="31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65" tIns="47133" rIns="94265" bIns="471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02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65" tIns="47133" rIns="94265" bIns="47133" numCol="1" anchor="b" anchorCtr="0" compatLnSpc="1">
            <a:prstTxWarp prst="textNoShape">
              <a:avLst/>
            </a:prstTxWarp>
          </a:bodyPr>
          <a:lstStyle>
            <a:lvl1pPr defTabSz="942975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02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65" tIns="47133" rIns="94265" bIns="47133" numCol="1" anchor="b" anchorCtr="0" compatLnSpc="1">
            <a:prstTxWarp prst="textNoShape">
              <a:avLst/>
            </a:prstTxWarp>
          </a:bodyPr>
          <a:lstStyle>
            <a:lvl1pPr algn="r" defTabSz="942975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fld id="{ACE34A97-4E39-45C7-B79C-C65665A55D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3086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734DFA6-536E-4BF8-9D6F-C401AED27CB4}"/>
              </a:ext>
            </a:extLst>
          </p:cNvPr>
          <p:cNvSpPr/>
          <p:nvPr userDrawn="1"/>
        </p:nvSpPr>
        <p:spPr>
          <a:xfrm>
            <a:off x="4664968" y="406065"/>
            <a:ext cx="4652734" cy="904694"/>
          </a:xfrm>
          <a:prstGeom prst="rect">
            <a:avLst/>
          </a:prstGeom>
          <a:solidFill>
            <a:srgbClr val="E6DF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83C8DB3-995F-4B98-B672-B9144D81499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88" y="171175"/>
            <a:ext cx="3268622" cy="1889673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C335AC53-965A-4234-A855-E5CD8D2E316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3584849" y="412737"/>
            <a:ext cx="5732854" cy="1403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None/>
              <a:defRPr sz="2000" b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fontAlgn="base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None/>
              <a:defRPr sz="2000" b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fontAlgn="base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None/>
              <a:defRPr sz="2000" b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fontAlgn="base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None/>
              <a:defRPr sz="2000" b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fontAlgn="base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None/>
              <a:defRPr sz="2000" b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9pPr>
          </a:lstStyle>
          <a:p>
            <a:pPr algn="r">
              <a:lnSpc>
                <a:spcPts val="1600"/>
              </a:lnSpc>
            </a:pPr>
            <a:r>
              <a:rPr lang="en-GB" sz="1600" kern="0">
                <a:solidFill>
                  <a:srgbClr val="FF0000"/>
                </a:solidFill>
              </a:rPr>
              <a:t>9th conference of the Croatian Geotechnical Society</a:t>
            </a:r>
            <a:r>
              <a:rPr lang="hr-HR" sz="1600" kern="0">
                <a:solidFill>
                  <a:srgbClr val="FF0000"/>
                </a:solidFill>
              </a:rPr>
              <a:t> </a:t>
            </a:r>
          </a:p>
          <a:p>
            <a:pPr algn="r">
              <a:lnSpc>
                <a:spcPts val="1600"/>
              </a:lnSpc>
            </a:pPr>
            <a:r>
              <a:rPr lang="en-GB" sz="1600" kern="0">
                <a:solidFill>
                  <a:srgbClr val="FF0000"/>
                </a:solidFill>
              </a:rPr>
              <a:t>with international participation and under the auspices of ISSMGE</a:t>
            </a:r>
          </a:p>
          <a:p>
            <a:pPr algn="r">
              <a:lnSpc>
                <a:spcPts val="1600"/>
              </a:lnSpc>
            </a:pPr>
            <a:r>
              <a:rPr lang="en-GB" sz="1600" b="1" kern="0">
                <a:solidFill>
                  <a:srgbClr val="E6643B"/>
                </a:solidFill>
              </a:rPr>
              <a:t>9. savjetovanje Hrvatskog geotehničkog društva</a:t>
            </a:r>
            <a:r>
              <a:rPr lang="hr-HR" sz="1600" b="1" kern="0">
                <a:solidFill>
                  <a:srgbClr val="E6643B"/>
                </a:solidFill>
              </a:rPr>
              <a:t> </a:t>
            </a:r>
          </a:p>
          <a:p>
            <a:pPr algn="r">
              <a:lnSpc>
                <a:spcPts val="1600"/>
              </a:lnSpc>
            </a:pPr>
            <a:r>
              <a:rPr lang="en-GB" sz="1600" b="1" kern="0">
                <a:solidFill>
                  <a:srgbClr val="E6643B"/>
                </a:solidFill>
              </a:rPr>
              <a:t>s međunarodnim sudjelovanjem</a:t>
            </a:r>
            <a:r>
              <a:rPr lang="hr-HR" sz="1600" b="1" kern="0">
                <a:solidFill>
                  <a:srgbClr val="E6643B"/>
                </a:solidFill>
              </a:rPr>
              <a:t> i pod pokroviteljstvom ISSMGE-a</a:t>
            </a:r>
          </a:p>
          <a:p>
            <a:pPr algn="r">
              <a:lnSpc>
                <a:spcPts val="1600"/>
              </a:lnSpc>
              <a:spcBef>
                <a:spcPts val="600"/>
              </a:spcBef>
            </a:pPr>
            <a:r>
              <a:rPr lang="hr-HR" sz="1400" b="1" kern="0">
                <a:solidFill>
                  <a:schemeClr val="tx1"/>
                </a:solidFill>
              </a:rPr>
              <a:t>Geotehnika u epicentru – Petrinja 2020</a:t>
            </a:r>
          </a:p>
          <a:p>
            <a:pPr algn="r">
              <a:lnSpc>
                <a:spcPts val="1600"/>
              </a:lnSpc>
            </a:pPr>
            <a:endParaRPr lang="hr-HR" sz="1600" b="1" kern="0">
              <a:solidFill>
                <a:schemeClr val="tx1"/>
              </a:solidFill>
            </a:endParaRPr>
          </a:p>
        </p:txBody>
      </p:sp>
      <p:pic>
        <p:nvPicPr>
          <p:cNvPr id="7" name="Picture 4" descr="theme-img">
            <a:extLst>
              <a:ext uri="{FF2B5EF4-FFF2-40B4-BE49-F238E27FC236}">
                <a16:creationId xmlns:a16="http://schemas.microsoft.com/office/drawing/2014/main" id="{6A05BC59-2ADD-47E0-B7DC-CED495A2825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3400" y="1880065"/>
            <a:ext cx="632814" cy="612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5953" y="3429000"/>
            <a:ext cx="8602538" cy="584775"/>
          </a:xfrm>
        </p:spPr>
        <p:txBody>
          <a:bodyPr anchor="b"/>
          <a:lstStyle>
            <a:lvl1pPr algn="r">
              <a:defRPr>
                <a:solidFill>
                  <a:srgbClr val="E04243"/>
                </a:solidFill>
              </a:defRPr>
            </a:lvl1pPr>
          </a:lstStyle>
          <a:p>
            <a:r>
              <a:rPr lang="en-GB"/>
              <a:t>Title of your paper and presentation </a:t>
            </a:r>
            <a:endParaRPr lang="hr-HR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565C83C-DFB1-4A0B-BCF2-1DB606FA735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457" b="-2741"/>
          <a:stretch/>
        </p:blipFill>
        <p:spPr>
          <a:xfrm>
            <a:off x="7773303" y="2042465"/>
            <a:ext cx="747325" cy="2880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66CE1D9-09CD-43C3-9888-E3A9B897D97E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875" y="1537283"/>
            <a:ext cx="1169477" cy="335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65717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E0424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24" y="908720"/>
            <a:ext cx="9217024" cy="1631216"/>
          </a:xfrm>
        </p:spPr>
        <p:txBody>
          <a:bodyPr/>
          <a:lstStyle>
            <a:lvl1pPr marL="0" indent="0">
              <a:lnSpc>
                <a:spcPct val="100000"/>
              </a:lnSpc>
              <a:defRPr sz="200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defRPr>
            </a:lvl1pPr>
            <a:lvl2pPr marL="0" indent="0">
              <a:lnSpc>
                <a:spcPct val="100000"/>
              </a:lnSpc>
              <a:defRPr sz="200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defRPr>
            </a:lvl2pPr>
            <a:lvl3pPr marL="0" indent="0">
              <a:lnSpc>
                <a:spcPct val="100000"/>
              </a:lnSpc>
              <a:defRPr sz="200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defRPr>
            </a:lvl3pPr>
            <a:lvl4pPr marL="0" indent="0">
              <a:lnSpc>
                <a:spcPct val="100000"/>
              </a:lnSpc>
              <a:defRPr sz="200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defRPr>
            </a:lvl4pPr>
            <a:lvl5pPr marL="0" indent="0">
              <a:lnSpc>
                <a:spcPct val="100000"/>
              </a:lnSpc>
              <a:defRPr sz="200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44488" y="6285845"/>
            <a:ext cx="9217024" cy="297517"/>
          </a:xfrm>
        </p:spPr>
        <p:txBody>
          <a:bodyPr/>
          <a:lstStyle>
            <a:lvl1pPr marL="0" indent="0">
              <a:lnSpc>
                <a:spcPts val="1600"/>
              </a:lnSpc>
              <a:defRPr sz="1600">
                <a:solidFill>
                  <a:srgbClr val="C00000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Given name and family name of the presenting author * Shortened title of the paper and presentation</a:t>
            </a:r>
            <a:endParaRPr lang="hr-HR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***</a:t>
            </a:r>
            <a:endParaRPr lang="hr-HR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8197" y="4287741"/>
            <a:ext cx="6934200" cy="333168"/>
          </a:xfrm>
        </p:spPr>
        <p:txBody>
          <a:bodyPr/>
          <a:lstStyle>
            <a:lvl1pPr marL="0" indent="0" algn="r">
              <a:buNone/>
              <a:defRPr sz="2000" b="1">
                <a:solidFill>
                  <a:srgbClr val="E6623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83C8DB3-995F-4B98-B672-B9144D81499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88" y="171175"/>
            <a:ext cx="3268622" cy="1889673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C335AC53-965A-4234-A855-E5CD8D2E316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3613110" y="439012"/>
            <a:ext cx="5685381" cy="1531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None/>
              <a:defRPr sz="2000" b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fontAlgn="base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None/>
              <a:defRPr sz="2000" b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fontAlgn="base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None/>
              <a:defRPr sz="2000" b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fontAlgn="base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None/>
              <a:defRPr sz="2000" b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fontAlgn="base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None/>
              <a:defRPr sz="2000" b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9pPr>
          </a:lstStyle>
          <a:p>
            <a:pPr algn="r">
              <a:lnSpc>
                <a:spcPts val="1600"/>
              </a:lnSpc>
            </a:pPr>
            <a:r>
              <a:rPr lang="en-GB" sz="1600" kern="0">
                <a:solidFill>
                  <a:schemeClr val="tx1"/>
                </a:solidFill>
              </a:rPr>
              <a:t>9th conference of the Croatian Geotechnical Society</a:t>
            </a:r>
            <a:r>
              <a:rPr lang="hr-HR" sz="1600" kern="0">
                <a:solidFill>
                  <a:schemeClr val="tx1"/>
                </a:solidFill>
              </a:rPr>
              <a:t> </a:t>
            </a:r>
          </a:p>
          <a:p>
            <a:pPr algn="r">
              <a:lnSpc>
                <a:spcPts val="1600"/>
              </a:lnSpc>
            </a:pPr>
            <a:r>
              <a:rPr lang="en-GB" sz="1600" kern="0">
                <a:solidFill>
                  <a:schemeClr val="tx1"/>
                </a:solidFill>
              </a:rPr>
              <a:t>with international participation and under the auspices of ISSMGE</a:t>
            </a:r>
          </a:p>
          <a:p>
            <a:pPr algn="r">
              <a:lnSpc>
                <a:spcPts val="1600"/>
              </a:lnSpc>
            </a:pPr>
            <a:r>
              <a:rPr lang="en-GB" sz="1600" kern="0">
                <a:solidFill>
                  <a:schemeClr val="tx1"/>
                </a:solidFill>
              </a:rPr>
              <a:t>9. savjetovanje Hrvatskog geotehničkog društva</a:t>
            </a:r>
            <a:r>
              <a:rPr lang="hr-HR" sz="1600" kern="0">
                <a:solidFill>
                  <a:schemeClr val="tx1"/>
                </a:solidFill>
              </a:rPr>
              <a:t> </a:t>
            </a:r>
          </a:p>
          <a:p>
            <a:pPr algn="r">
              <a:lnSpc>
                <a:spcPts val="1600"/>
              </a:lnSpc>
            </a:pPr>
            <a:r>
              <a:rPr lang="en-GB" sz="1600" kern="0">
                <a:solidFill>
                  <a:schemeClr val="tx1"/>
                </a:solidFill>
              </a:rPr>
              <a:t>s međunarodnim sudjelovanjem</a:t>
            </a:r>
            <a:r>
              <a:rPr lang="hr-HR" sz="1600" kern="0">
                <a:solidFill>
                  <a:schemeClr val="tx1"/>
                </a:solidFill>
              </a:rPr>
              <a:t> i pod pokroviteljstvom ISSMGE-a</a:t>
            </a:r>
          </a:p>
          <a:p>
            <a:pPr algn="r">
              <a:lnSpc>
                <a:spcPts val="1600"/>
              </a:lnSpc>
            </a:pPr>
            <a:r>
              <a:rPr lang="hr-HR" sz="1600" kern="0">
                <a:solidFill>
                  <a:schemeClr val="tx1"/>
                </a:solidFill>
              </a:rPr>
              <a:t>Geotehnika u epicentru – </a:t>
            </a:r>
            <a:r>
              <a:rPr lang="hr-HR" sz="1600" b="1" kern="0">
                <a:solidFill>
                  <a:schemeClr val="tx1"/>
                </a:solidFill>
              </a:rPr>
              <a:t>Petrinja 2020</a:t>
            </a:r>
          </a:p>
          <a:p>
            <a:pPr marL="342900" marR="0" lvl="0" indent="-342900" algn="r" defTabSz="914400" rtl="0" eaLnBrk="1" fontAlgn="base" latinLnBrk="0" hangingPunct="1">
              <a:lnSpc>
                <a:spcPts val="16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>
                <a:solidFill>
                  <a:schemeClr val="tx1"/>
                </a:solidFill>
              </a:rPr>
              <a:t>04.-06.05.2023.</a:t>
            </a:r>
            <a:r>
              <a:rPr lang="hr-HR" sz="1600" b="1" kern="0">
                <a:solidFill>
                  <a:schemeClr val="tx1"/>
                </a:solidFill>
              </a:rPr>
              <a:t> </a:t>
            </a:r>
            <a:r>
              <a:rPr lang="en-GB" sz="1600" b="1" kern="0">
                <a:solidFill>
                  <a:schemeClr val="tx1"/>
                </a:solidFill>
              </a:rPr>
              <a:t>Sis</a:t>
            </a:r>
            <a:r>
              <a:rPr lang="hr-HR" sz="1600" b="1" kern="0">
                <a:solidFill>
                  <a:schemeClr val="tx1"/>
                </a:solidFill>
              </a:rPr>
              <a:t>ak </a:t>
            </a:r>
          </a:p>
          <a:p>
            <a:pPr algn="r">
              <a:lnSpc>
                <a:spcPts val="1600"/>
              </a:lnSpc>
            </a:pPr>
            <a:endParaRPr lang="hr-HR" sz="1600" b="1" kern="0">
              <a:solidFill>
                <a:schemeClr val="tx1"/>
              </a:solidFill>
            </a:endParaRPr>
          </a:p>
        </p:txBody>
      </p:sp>
      <p:pic>
        <p:nvPicPr>
          <p:cNvPr id="7" name="Picture 4" descr="theme-img">
            <a:extLst>
              <a:ext uri="{FF2B5EF4-FFF2-40B4-BE49-F238E27FC236}">
                <a16:creationId xmlns:a16="http://schemas.microsoft.com/office/drawing/2014/main" id="{6A05BC59-2ADD-47E0-B7DC-CED495A2825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3400" y="1664041"/>
            <a:ext cx="632814" cy="612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953" y="3429000"/>
            <a:ext cx="8602538" cy="584775"/>
          </a:xfrm>
        </p:spPr>
        <p:txBody>
          <a:bodyPr anchor="b"/>
          <a:lstStyle>
            <a:lvl1pPr algn="r">
              <a:defRPr>
                <a:solidFill>
                  <a:srgbClr val="E0424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5794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95300" y="1125538"/>
            <a:ext cx="4381500" cy="1857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125538"/>
            <a:ext cx="4381500" cy="1857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 flipH="1">
            <a:off x="508000" y="6381750"/>
            <a:ext cx="9047163" cy="33178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***</a:t>
            </a:r>
            <a:endParaRPr lang="hr-HR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4512" y="274638"/>
            <a:ext cx="9217024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hr-HR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4512" y="975499"/>
            <a:ext cx="9217024" cy="124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hr-HR" dirty="0"/>
              <a:t>Click to edit Master text styles</a:t>
            </a:r>
          </a:p>
          <a:p>
            <a:pPr lvl="1"/>
            <a:r>
              <a:rPr lang="hr-HR" dirty="0"/>
              <a:t>Second level</a:t>
            </a:r>
          </a:p>
          <a:p>
            <a:pPr lvl="2"/>
            <a:r>
              <a:rPr lang="hr-HR" dirty="0"/>
              <a:t>Third level</a:t>
            </a:r>
          </a:p>
          <a:p>
            <a:pPr lvl="3"/>
            <a:r>
              <a:rPr lang="hr-HR" dirty="0"/>
              <a:t>Fourth level</a:t>
            </a:r>
          </a:p>
          <a:p>
            <a:pPr lvl="4"/>
            <a:r>
              <a:rPr lang="hr-H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08000" y="6381750"/>
            <a:ext cx="9047163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600" b="1">
                <a:solidFill>
                  <a:srgbClr val="FF3399"/>
                </a:solidFill>
                <a:latin typeface="Lucida Sans" pitchFamily="34" charset="0"/>
              </a:defRPr>
            </a:lvl1pPr>
          </a:lstStyle>
          <a:p>
            <a:r>
              <a:rPr lang="en-US" dirty="0"/>
              <a:t>***</a:t>
            </a:r>
            <a:endParaRPr lang="hr-H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2" r:id="rId2"/>
    <p:sldLayoutId id="2147483650" r:id="rId3"/>
    <p:sldLayoutId id="2147483649" r:id="rId4"/>
    <p:sldLayoutId id="2147483660" r:id="rId5"/>
  </p:sldLayoutIdLst>
  <p:transition>
    <p:fade/>
  </p:transition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C00000"/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FF3399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FF3399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FF3399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FF3399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FF3399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FF3399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FF3399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FF3399"/>
          </a:solidFill>
          <a:latin typeface="Tahoma" pitchFamily="34" charset="0"/>
        </a:defRPr>
      </a:lvl9pPr>
    </p:titleStyle>
    <p:bodyStyle>
      <a:lvl1pPr marL="342900" indent="-342900" algn="l" rtl="0" fontAlgn="base">
        <a:lnSpc>
          <a:spcPts val="1800"/>
        </a:lnSpc>
        <a:spcBef>
          <a:spcPts val="0"/>
        </a:spcBef>
        <a:spcAft>
          <a:spcPct val="0"/>
        </a:spcAft>
        <a:buNone/>
        <a:defRPr sz="2000" b="0">
          <a:solidFill>
            <a:schemeClr val="tx1">
              <a:lumMod val="50000"/>
              <a:lumOff val="50000"/>
            </a:schemeClr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fontAlgn="base">
        <a:lnSpc>
          <a:spcPts val="1800"/>
        </a:lnSpc>
        <a:spcBef>
          <a:spcPts val="0"/>
        </a:spcBef>
        <a:spcAft>
          <a:spcPct val="0"/>
        </a:spcAft>
        <a:buNone/>
        <a:defRPr sz="2000" b="0">
          <a:solidFill>
            <a:schemeClr val="tx1">
              <a:lumMod val="50000"/>
              <a:lumOff val="50000"/>
            </a:schemeClr>
          </a:solidFill>
          <a:latin typeface="Calibri" pitchFamily="34" charset="0"/>
          <a:cs typeface="Calibri" pitchFamily="34" charset="0"/>
        </a:defRPr>
      </a:lvl2pPr>
      <a:lvl3pPr marL="1143000" indent="-228600" algn="l" rtl="0" fontAlgn="base">
        <a:lnSpc>
          <a:spcPts val="1800"/>
        </a:lnSpc>
        <a:spcBef>
          <a:spcPts val="0"/>
        </a:spcBef>
        <a:spcAft>
          <a:spcPct val="0"/>
        </a:spcAft>
        <a:buNone/>
        <a:defRPr sz="2000" b="0">
          <a:solidFill>
            <a:schemeClr val="tx1">
              <a:lumMod val="50000"/>
              <a:lumOff val="50000"/>
            </a:schemeClr>
          </a:solidFill>
          <a:latin typeface="Calibri" pitchFamily="34" charset="0"/>
          <a:cs typeface="Calibri" pitchFamily="34" charset="0"/>
        </a:defRPr>
      </a:lvl3pPr>
      <a:lvl4pPr marL="1600200" indent="-228600" algn="l" rtl="0" fontAlgn="base">
        <a:lnSpc>
          <a:spcPts val="1800"/>
        </a:lnSpc>
        <a:spcBef>
          <a:spcPts val="0"/>
        </a:spcBef>
        <a:spcAft>
          <a:spcPct val="0"/>
        </a:spcAft>
        <a:buNone/>
        <a:defRPr sz="2000" b="0">
          <a:solidFill>
            <a:schemeClr val="tx1">
              <a:lumMod val="50000"/>
              <a:lumOff val="50000"/>
            </a:schemeClr>
          </a:solidFill>
          <a:latin typeface="Calibri" pitchFamily="34" charset="0"/>
          <a:cs typeface="Calibri" pitchFamily="34" charset="0"/>
        </a:defRPr>
      </a:lvl4pPr>
      <a:lvl5pPr marL="2057400" indent="-228600" algn="l" rtl="0" fontAlgn="base">
        <a:lnSpc>
          <a:spcPts val="1800"/>
        </a:lnSpc>
        <a:spcBef>
          <a:spcPts val="0"/>
        </a:spcBef>
        <a:spcAft>
          <a:spcPct val="0"/>
        </a:spcAft>
        <a:buNone/>
        <a:defRPr sz="2000" b="0">
          <a:solidFill>
            <a:schemeClr val="tx1">
              <a:lumMod val="50000"/>
              <a:lumOff val="50000"/>
            </a:schemeClr>
          </a:solidFill>
          <a:latin typeface="Calibri" pitchFamily="34" charset="0"/>
          <a:cs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6228B82-01C4-4FE8-B03D-CBBDCB65D9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5953" y="3429000"/>
            <a:ext cx="8602538" cy="584775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ubtitle 1">
            <a:extLst>
              <a:ext uri="{FF2B5EF4-FFF2-40B4-BE49-F238E27FC236}">
                <a16:creationId xmlns:a16="http://schemas.microsoft.com/office/drawing/2014/main" id="{D6A00CDF-71FD-4DEC-855B-37F34CDE3908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368197" y="4287741"/>
            <a:ext cx="6934200" cy="1938992"/>
          </a:xfrm>
        </p:spPr>
        <p:txBody>
          <a:bodyPr/>
          <a:lstStyle/>
          <a:p>
            <a:pPr algn="r"/>
            <a:r>
              <a:rPr lang="hr-HR">
                <a:solidFill>
                  <a:srgbClr val="F0856B"/>
                </a:solidFill>
              </a:rPr>
              <a:t>Given name and family name of the first author</a:t>
            </a:r>
            <a:r>
              <a:rPr lang="hr-HR" baseline="30000">
                <a:solidFill>
                  <a:srgbClr val="F0856B"/>
                </a:solidFill>
              </a:rPr>
              <a:t>1</a:t>
            </a:r>
            <a:endParaRPr lang="hr-HR">
              <a:solidFill>
                <a:srgbClr val="F0856B"/>
              </a:solidFill>
            </a:endParaRPr>
          </a:p>
          <a:p>
            <a:pPr algn="r"/>
            <a:r>
              <a:rPr lang="hr-HR">
                <a:solidFill>
                  <a:srgbClr val="F0856B"/>
                </a:solidFill>
              </a:rPr>
              <a:t>Given name and family name of the second author</a:t>
            </a:r>
            <a:r>
              <a:rPr lang="hr-HR" baseline="30000">
                <a:solidFill>
                  <a:srgbClr val="F0856B"/>
                </a:solidFill>
              </a:rPr>
              <a:t>2</a:t>
            </a:r>
            <a:endParaRPr lang="hr-HR">
              <a:solidFill>
                <a:srgbClr val="F0856B"/>
              </a:solidFill>
            </a:endParaRPr>
          </a:p>
          <a:p>
            <a:pPr algn="r"/>
            <a:r>
              <a:rPr lang="hr-HR">
                <a:solidFill>
                  <a:srgbClr val="F0856B"/>
                </a:solidFill>
              </a:rPr>
              <a:t>Given name and family name of the third author</a:t>
            </a:r>
            <a:r>
              <a:rPr lang="hr-HR" baseline="30000">
                <a:solidFill>
                  <a:srgbClr val="F0856B"/>
                </a:solidFill>
              </a:rPr>
              <a:t>3</a:t>
            </a:r>
            <a:endParaRPr lang="hr-HR">
              <a:solidFill>
                <a:srgbClr val="F0856B"/>
              </a:solidFill>
            </a:endParaRPr>
          </a:p>
          <a:p>
            <a:pPr algn="r"/>
            <a:r>
              <a:rPr lang="hr-HR">
                <a:solidFill>
                  <a:srgbClr val="F0856B"/>
                </a:solidFill>
              </a:rPr>
              <a:t>… </a:t>
            </a:r>
          </a:p>
          <a:p>
            <a:pPr algn="r"/>
            <a:r>
              <a:rPr lang="hr-HR" baseline="30000">
                <a:solidFill>
                  <a:srgbClr val="F0856B"/>
                </a:solidFill>
              </a:rPr>
              <a:t>1</a:t>
            </a:r>
            <a:r>
              <a:rPr lang="hr-HR">
                <a:solidFill>
                  <a:srgbClr val="F0856B"/>
                </a:solidFill>
              </a:rPr>
              <a:t>Institution</a:t>
            </a:r>
          </a:p>
          <a:p>
            <a:pPr algn="r"/>
            <a:r>
              <a:rPr lang="hr-HR" baseline="30000">
                <a:solidFill>
                  <a:srgbClr val="F0856B"/>
                </a:solidFill>
              </a:rPr>
              <a:t>2</a:t>
            </a:r>
            <a:r>
              <a:rPr lang="hr-HR">
                <a:solidFill>
                  <a:srgbClr val="F0856B"/>
                </a:solidFill>
              </a:rPr>
              <a:t>Institution</a:t>
            </a:r>
          </a:p>
          <a:p>
            <a:pPr algn="r"/>
            <a:r>
              <a:rPr lang="hr-HR" baseline="30000">
                <a:solidFill>
                  <a:srgbClr val="F0856B"/>
                </a:solidFill>
              </a:rPr>
              <a:t>3</a:t>
            </a:r>
            <a:r>
              <a:rPr lang="hr-HR">
                <a:solidFill>
                  <a:srgbClr val="F0856B"/>
                </a:solidFill>
              </a:rPr>
              <a:t>Institution</a:t>
            </a:r>
          </a:p>
          <a:p>
            <a:pPr algn="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056806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82E98-1507-419D-9043-4D5580207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Content/ Sadržaj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CE8DC-E923-4518-AFF6-EF860CB0F0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0424" y="908720"/>
            <a:ext cx="9217024" cy="1323439"/>
          </a:xfrm>
        </p:spPr>
        <p:txBody>
          <a:bodyPr/>
          <a:lstStyle/>
          <a:p>
            <a:r>
              <a:rPr lang="hr-HR"/>
              <a:t>Introduction/ Uvod </a:t>
            </a:r>
          </a:p>
          <a:p>
            <a:r>
              <a:rPr lang="hr-HR"/>
              <a:t>… </a:t>
            </a:r>
          </a:p>
          <a:p>
            <a:r>
              <a:rPr lang="hr-HR"/>
              <a:t>…</a:t>
            </a:r>
          </a:p>
          <a:p>
            <a:r>
              <a:rPr lang="hr-HR"/>
              <a:t>Conlcusions/ Zaključci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2D60F0-824F-47E3-9F6C-C7A9EE27066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27694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82E98-1507-419D-9043-4D5580207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Conclusions/Zaključci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CE8DC-E923-4518-AFF6-EF860CB0F0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0424" y="908720"/>
            <a:ext cx="9217024" cy="400110"/>
          </a:xfrm>
        </p:spPr>
        <p:txBody>
          <a:bodyPr/>
          <a:lstStyle/>
          <a:p>
            <a:r>
              <a:rPr lang="hr-HR"/>
              <a:t>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2D60F0-824F-47E3-9F6C-C7A9EE27066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67526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rgbClr val="C00000"/>
          </a:solidFill>
        </a:ln>
      </a:spPr>
      <a:bodyPr lIns="36000" tIns="0" rIns="36000" bIns="0" rtlCol="0" anchor="ctr">
        <a:spAutoFit/>
      </a:bodyPr>
      <a:lstStyle>
        <a:defPPr algn="ctr">
          <a:buNone/>
          <a:defRPr sz="1800" dirty="0" smtClean="0">
            <a:latin typeface="Calibri" pitchFamily="34" charset="0"/>
            <a:cs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hr-HR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17204</TotalTime>
  <Words>46</Words>
  <Application>Microsoft Office PowerPoint</Application>
  <PresentationFormat>A4 Paper (210x297 mm)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Lucida Sans</vt:lpstr>
      <vt:lpstr>Tahoma</vt:lpstr>
      <vt:lpstr>Default Design</vt:lpstr>
      <vt:lpstr>PowerPoint Presentation</vt:lpstr>
      <vt:lpstr>Content/ Sadržaj</vt:lpstr>
      <vt:lpstr>Conclusions/Zaključci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temeljenje</dc:title>
  <dc:creator>Sonja Zlatovic</dc:creator>
  <cp:lastModifiedBy>Sonja Zlatović (szlatovic)</cp:lastModifiedBy>
  <cp:revision>275</cp:revision>
  <cp:lastPrinted>2018-03-04T17:22:55Z</cp:lastPrinted>
  <dcterms:created xsi:type="dcterms:W3CDTF">2002-11-07T12:13:36Z</dcterms:created>
  <dcterms:modified xsi:type="dcterms:W3CDTF">2023-04-24T07:56:50Z</dcterms:modified>
</cp:coreProperties>
</file>